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96" r:id="rId1"/>
  </p:sldMasterIdLst>
  <p:notesMasterIdLst>
    <p:notesMasterId r:id="rId8"/>
  </p:notesMasterIdLst>
  <p:sldIdLst>
    <p:sldId id="256" r:id="rId2"/>
    <p:sldId id="258" r:id="rId3"/>
    <p:sldId id="260" r:id="rId4"/>
    <p:sldId id="261" r:id="rId5"/>
    <p:sldId id="262" r:id="rId6"/>
    <p:sldId id="263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6769"/>
    <a:srgbClr val="DE1341"/>
    <a:srgbClr val="2581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9"/>
    <p:restoredTop sz="94658"/>
  </p:normalViewPr>
  <p:slideViewPr>
    <p:cSldViewPr snapToGrid="0" snapToObjects="1" showGuides="1">
      <p:cViewPr>
        <p:scale>
          <a:sx n="64" d="100"/>
          <a:sy n="64" d="100"/>
        </p:scale>
        <p:origin x="67" y="581"/>
      </p:cViewPr>
      <p:guideLst>
        <p:guide orient="horz" pos="213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D2BC8-7B35-634B-98CE-6FA0716BB620}" type="datetimeFigureOut">
              <a:rPr lang="es-ES" smtClean="0"/>
              <a:t>16/07/2023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C8FD0C-9B30-9D48-B99E-72576BCB1E7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5376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628557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238863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5AFC6427-0976-6C4C-8DA3-E04201102228}" type="datetime1">
              <a:rPr lang="es-ES" smtClean="0"/>
              <a:pPr/>
              <a:t>16/07/2023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A59C5ADF-E1AA-1B44-878A-2B73B5F70500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266D6FA-8351-C24C-8F1F-FC1AA035932A}"/>
              </a:ext>
            </a:extLst>
          </p:cNvPr>
          <p:cNvSpPr txBox="1">
            <a:spLocks/>
          </p:cNvSpPr>
          <p:nvPr userDrawn="1"/>
        </p:nvSpPr>
        <p:spPr>
          <a:xfrm>
            <a:off x="2582635" y="215894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tx1"/>
                </a:solidFill>
              </a:rPr>
              <a:t>Universidad Politécnica de Madrid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9480F65-A19F-A542-B834-651A07EDEB46}"/>
              </a:ext>
            </a:extLst>
          </p:cNvPr>
          <p:cNvSpPr txBox="1">
            <a:spLocks/>
          </p:cNvSpPr>
          <p:nvPr userDrawn="1"/>
        </p:nvSpPr>
        <p:spPr>
          <a:xfrm>
            <a:off x="2582635" y="486379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656769"/>
                </a:solidFill>
              </a:rPr>
              <a:t>E. T. S. Ingeniería y Diseño Industrial</a:t>
            </a:r>
            <a:endParaRPr lang="en-US" sz="1800" dirty="0">
              <a:solidFill>
                <a:srgbClr val="656769"/>
              </a:solidFill>
            </a:endParaRPr>
          </a:p>
        </p:txBody>
      </p:sp>
      <p:pic>
        <p:nvPicPr>
          <p:cNvPr id="9" name="Picture 2" descr="http://www.upm.es/canalUPM/archivo/imagenes/logos/color/logocei.png">
            <a:extLst>
              <a:ext uri="{FF2B5EF4-FFF2-40B4-BE49-F238E27FC236}">
                <a16:creationId xmlns:a16="http://schemas.microsoft.com/office/drawing/2014/main" id="{2A716F41-4666-BF45-8839-F5A41DFE465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3" y="-301957"/>
            <a:ext cx="1970099" cy="16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14951147-5FDF-AC41-A478-905D4D34428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07" y="224090"/>
            <a:ext cx="1400788" cy="62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082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 (encabezado sim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06003-F7CF-CE42-928D-B7B4488E646D}" type="datetime1">
              <a:rPr lang="es-ES" smtClean="0"/>
              <a:t>16/07/2023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pic>
        <p:nvPicPr>
          <p:cNvPr id="5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1B506D93-5F00-8E43-9B29-37A9BD2762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867" y="321315"/>
            <a:ext cx="1060886" cy="4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C5C43AE-5AE0-FF4E-9664-5DF64641DE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" y="176060"/>
            <a:ext cx="903514" cy="695146"/>
          </a:xfrm>
          <a:prstGeom prst="rect">
            <a:avLst/>
          </a:prstGeom>
        </p:spPr>
      </p:pic>
      <p:sp>
        <p:nvSpPr>
          <p:cNvPr id="7" name="Título 8">
            <a:extLst>
              <a:ext uri="{FF2B5EF4-FFF2-40B4-BE49-F238E27FC236}">
                <a16:creationId xmlns:a16="http://schemas.microsoft.com/office/drawing/2014/main" id="{7C781A6A-E1F4-664C-9303-9A7EB2269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00" y="112505"/>
            <a:ext cx="6777292" cy="917763"/>
          </a:xfrm>
        </p:spPr>
        <p:txBody>
          <a:bodyPr/>
          <a:lstStyle/>
          <a:p>
            <a:pPr algn="ctr"/>
            <a:r>
              <a:rPr lang="es-ES" smtClean="0"/>
              <a:t>Haga clic para modificar el estilo de título del patrón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4085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453244"/>
            <a:ext cx="2949178" cy="1355272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5009" y="1453245"/>
            <a:ext cx="4629150" cy="459535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808517"/>
            <a:ext cx="2949178" cy="32400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742CE-281D-9F44-8EB0-B3BFE55C4E68}" type="datetime1">
              <a:rPr lang="es-ES" smtClean="0"/>
              <a:t>16/07/2023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F8CCE1D-DF23-6344-8752-DE92834DE29F}"/>
              </a:ext>
            </a:extLst>
          </p:cNvPr>
          <p:cNvSpPr txBox="1">
            <a:spLocks/>
          </p:cNvSpPr>
          <p:nvPr userDrawn="1"/>
        </p:nvSpPr>
        <p:spPr>
          <a:xfrm>
            <a:off x="2582635" y="215894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tx1"/>
                </a:solidFill>
              </a:rPr>
              <a:t>Universidad Politécnica de Madrid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A551270-D9DA-C842-AF4C-EE4D0845E9EC}"/>
              </a:ext>
            </a:extLst>
          </p:cNvPr>
          <p:cNvSpPr txBox="1">
            <a:spLocks/>
          </p:cNvSpPr>
          <p:nvPr userDrawn="1"/>
        </p:nvSpPr>
        <p:spPr>
          <a:xfrm>
            <a:off x="2582635" y="486379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656769"/>
                </a:solidFill>
              </a:rPr>
              <a:t>E. T. S. Ingeniería y Diseño Industrial</a:t>
            </a:r>
            <a:endParaRPr lang="en-US" sz="1800" dirty="0">
              <a:solidFill>
                <a:srgbClr val="656769"/>
              </a:solidFill>
            </a:endParaRPr>
          </a:p>
        </p:txBody>
      </p:sp>
      <p:pic>
        <p:nvPicPr>
          <p:cNvPr id="10" name="Picture 2" descr="http://www.upm.es/canalUPM/archivo/imagenes/logos/color/logocei.png">
            <a:extLst>
              <a:ext uri="{FF2B5EF4-FFF2-40B4-BE49-F238E27FC236}">
                <a16:creationId xmlns:a16="http://schemas.microsoft.com/office/drawing/2014/main" id="{AC0F583A-C96B-214E-A03F-87B26273100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3" y="-301957"/>
            <a:ext cx="1970099" cy="16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E7F45694-EC29-2E49-9D01-9939EBA77B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07" y="224090"/>
            <a:ext cx="1400788" cy="62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5185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 (encabezado sim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453244"/>
            <a:ext cx="2949178" cy="1355272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5009" y="1453245"/>
            <a:ext cx="4629150" cy="459535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808517"/>
            <a:ext cx="2949178" cy="32400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742CE-281D-9F44-8EB0-B3BFE55C4E68}" type="datetime1">
              <a:rPr lang="es-ES" smtClean="0"/>
              <a:t>16/07/2023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6EE83F1F-E29F-5F4B-8625-F9B099E629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867" y="321315"/>
            <a:ext cx="1060886" cy="4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1A1AE8D-9B00-FE4B-8AF6-8538885107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" y="176060"/>
            <a:ext cx="903514" cy="695146"/>
          </a:xfrm>
          <a:prstGeom prst="rect">
            <a:avLst/>
          </a:prstGeom>
        </p:spPr>
      </p:pic>
      <p:sp>
        <p:nvSpPr>
          <p:cNvPr id="10" name="Título 8">
            <a:extLst>
              <a:ext uri="{FF2B5EF4-FFF2-40B4-BE49-F238E27FC236}">
                <a16:creationId xmlns:a16="http://schemas.microsoft.com/office/drawing/2014/main" id="{C0EEAC5F-497B-554E-B283-BFA5CB3D97AE}"/>
              </a:ext>
            </a:extLst>
          </p:cNvPr>
          <p:cNvSpPr txBox="1">
            <a:spLocks/>
          </p:cNvSpPr>
          <p:nvPr userDrawn="1"/>
        </p:nvSpPr>
        <p:spPr>
          <a:xfrm>
            <a:off x="1068400" y="112505"/>
            <a:ext cx="6777292" cy="917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/>
              <a:t>Título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131414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355279"/>
            <a:ext cx="2949178" cy="132989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355278"/>
            <a:ext cx="4629150" cy="4767936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955478"/>
            <a:ext cx="2949178" cy="316773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EF29-6643-4944-ADDB-3CC6FBACAFC8}" type="datetime1">
              <a:rPr lang="es-ES" smtClean="0"/>
              <a:t>16/07/2023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1A5F98E-E532-164E-9390-B7E660395898}"/>
              </a:ext>
            </a:extLst>
          </p:cNvPr>
          <p:cNvSpPr txBox="1">
            <a:spLocks/>
          </p:cNvSpPr>
          <p:nvPr userDrawn="1"/>
        </p:nvSpPr>
        <p:spPr>
          <a:xfrm>
            <a:off x="2582635" y="215894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tx1"/>
                </a:solidFill>
              </a:rPr>
              <a:t>Universidad Politécnica de Madrid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E7E22C8-31B4-E744-9BD6-982BACF0B34E}"/>
              </a:ext>
            </a:extLst>
          </p:cNvPr>
          <p:cNvSpPr txBox="1">
            <a:spLocks/>
          </p:cNvSpPr>
          <p:nvPr userDrawn="1"/>
        </p:nvSpPr>
        <p:spPr>
          <a:xfrm>
            <a:off x="2582635" y="486379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656769"/>
                </a:solidFill>
              </a:rPr>
              <a:t>E. T. S. Ingeniería y Diseño Industrial</a:t>
            </a:r>
            <a:endParaRPr lang="en-US" sz="1800" dirty="0">
              <a:solidFill>
                <a:srgbClr val="656769"/>
              </a:solidFill>
            </a:endParaRPr>
          </a:p>
        </p:txBody>
      </p:sp>
      <p:pic>
        <p:nvPicPr>
          <p:cNvPr id="10" name="Picture 2" descr="http://www.upm.es/canalUPM/archivo/imagenes/logos/color/logocei.png">
            <a:extLst>
              <a:ext uri="{FF2B5EF4-FFF2-40B4-BE49-F238E27FC236}">
                <a16:creationId xmlns:a16="http://schemas.microsoft.com/office/drawing/2014/main" id="{3F834DB4-1269-8F47-B945-E93B256C3DC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3" y="-301957"/>
            <a:ext cx="1970099" cy="16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E2450CC0-D8AF-3748-AC4C-107A5429E70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07" y="224090"/>
            <a:ext cx="1400788" cy="62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49165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(encabezado sim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355279"/>
            <a:ext cx="2949178" cy="132989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355278"/>
            <a:ext cx="4629150" cy="4767936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955478"/>
            <a:ext cx="2949178" cy="316773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EF29-6643-4944-ADDB-3CC6FBACAFC8}" type="datetime1">
              <a:rPr lang="es-ES" smtClean="0"/>
              <a:t>16/07/2023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1E555811-0A1C-4640-92C1-706319EABF1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867" y="321315"/>
            <a:ext cx="1060886" cy="4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E05FC5A-0D31-F248-9FF5-D465CB427B7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" y="186945"/>
            <a:ext cx="903514" cy="695146"/>
          </a:xfrm>
          <a:prstGeom prst="rect">
            <a:avLst/>
          </a:prstGeom>
        </p:spPr>
      </p:pic>
      <p:sp>
        <p:nvSpPr>
          <p:cNvPr id="10" name="Título 8">
            <a:extLst>
              <a:ext uri="{FF2B5EF4-FFF2-40B4-BE49-F238E27FC236}">
                <a16:creationId xmlns:a16="http://schemas.microsoft.com/office/drawing/2014/main" id="{58F06C59-5985-DF44-A66A-7AA87DAA48B7}"/>
              </a:ext>
            </a:extLst>
          </p:cNvPr>
          <p:cNvSpPr txBox="1">
            <a:spLocks/>
          </p:cNvSpPr>
          <p:nvPr userDrawn="1"/>
        </p:nvSpPr>
        <p:spPr>
          <a:xfrm>
            <a:off x="1068400" y="112505"/>
            <a:ext cx="6777292" cy="917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/>
              <a:t>Título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96573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3F76F-60CD-7D4B-8ECE-18C6ED5DA1F4}" type="datetime1">
              <a:rPr lang="es-ES" smtClean="0"/>
              <a:t>16/07/2023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3B9F562-26D5-7E42-AC92-3157E9215C85}"/>
              </a:ext>
            </a:extLst>
          </p:cNvPr>
          <p:cNvSpPr txBox="1">
            <a:spLocks/>
          </p:cNvSpPr>
          <p:nvPr userDrawn="1"/>
        </p:nvSpPr>
        <p:spPr>
          <a:xfrm>
            <a:off x="2582635" y="215894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tx1"/>
                </a:solidFill>
              </a:rPr>
              <a:t>Universidad Politécnica de Madrid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0BA029-1824-9042-9AA0-2469E3EAC469}"/>
              </a:ext>
            </a:extLst>
          </p:cNvPr>
          <p:cNvSpPr txBox="1">
            <a:spLocks/>
          </p:cNvSpPr>
          <p:nvPr userDrawn="1"/>
        </p:nvSpPr>
        <p:spPr>
          <a:xfrm>
            <a:off x="2582635" y="486379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656769"/>
                </a:solidFill>
              </a:rPr>
              <a:t>E. T. S. Ingeniería y Diseño Industrial</a:t>
            </a:r>
            <a:endParaRPr lang="en-US" sz="1800" dirty="0">
              <a:solidFill>
                <a:srgbClr val="656769"/>
              </a:solidFill>
            </a:endParaRPr>
          </a:p>
        </p:txBody>
      </p:sp>
      <p:pic>
        <p:nvPicPr>
          <p:cNvPr id="9" name="Picture 2" descr="http://www.upm.es/canalUPM/archivo/imagenes/logos/color/logocei.png">
            <a:extLst>
              <a:ext uri="{FF2B5EF4-FFF2-40B4-BE49-F238E27FC236}">
                <a16:creationId xmlns:a16="http://schemas.microsoft.com/office/drawing/2014/main" id="{B8600204-AFF2-4847-8D8F-F21EE04B15D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3" y="-301957"/>
            <a:ext cx="1970099" cy="16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DBFBF890-0F52-7542-AAE4-ADF97365BA5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07" y="224090"/>
            <a:ext cx="1400788" cy="62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0170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 (encabezado sim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3F76F-60CD-7D4B-8ECE-18C6ED5DA1F4}" type="datetime1">
              <a:rPr lang="es-ES" smtClean="0"/>
              <a:t>16/07/2023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B70E2124-38D2-8140-8ADD-A0120EF7EE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867" y="321315"/>
            <a:ext cx="1060886" cy="4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DB8E2DB-0713-EB45-A618-82735D1EB4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" y="176060"/>
            <a:ext cx="903514" cy="695146"/>
          </a:xfrm>
          <a:prstGeom prst="rect">
            <a:avLst/>
          </a:prstGeom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0CA22B38-BACE-8F44-B4BF-D746E6AD7DC7}"/>
              </a:ext>
            </a:extLst>
          </p:cNvPr>
          <p:cNvSpPr txBox="1">
            <a:spLocks/>
          </p:cNvSpPr>
          <p:nvPr userDrawn="1"/>
        </p:nvSpPr>
        <p:spPr>
          <a:xfrm>
            <a:off x="1068400" y="112505"/>
            <a:ext cx="6777292" cy="917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/>
              <a:t>Título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237532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24642"/>
            <a:ext cx="1971675" cy="49523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4643"/>
            <a:ext cx="5800725" cy="495232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0CD9-B31B-EF49-94CE-87B29006BF21}" type="datetime1">
              <a:rPr lang="es-ES" smtClean="0"/>
              <a:t>16/07/2023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1DF94F5-DCB3-624A-903B-DE476DA4B18A}"/>
              </a:ext>
            </a:extLst>
          </p:cNvPr>
          <p:cNvSpPr txBox="1">
            <a:spLocks/>
          </p:cNvSpPr>
          <p:nvPr userDrawn="1"/>
        </p:nvSpPr>
        <p:spPr>
          <a:xfrm>
            <a:off x="2582635" y="215894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tx1"/>
                </a:solidFill>
              </a:rPr>
              <a:t>Universidad Politécnica de Madrid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508A18F-C5FA-C842-B2FC-B563903B2F58}"/>
              </a:ext>
            </a:extLst>
          </p:cNvPr>
          <p:cNvSpPr txBox="1">
            <a:spLocks/>
          </p:cNvSpPr>
          <p:nvPr userDrawn="1"/>
        </p:nvSpPr>
        <p:spPr>
          <a:xfrm>
            <a:off x="2582635" y="486379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656769"/>
                </a:solidFill>
              </a:rPr>
              <a:t>E. T. S. Ingeniería y Diseño Industrial</a:t>
            </a:r>
            <a:endParaRPr lang="en-US" sz="1800" dirty="0">
              <a:solidFill>
                <a:srgbClr val="656769"/>
              </a:solidFill>
            </a:endParaRPr>
          </a:p>
        </p:txBody>
      </p:sp>
      <p:pic>
        <p:nvPicPr>
          <p:cNvPr id="9" name="Picture 2" descr="http://www.upm.es/canalUPM/archivo/imagenes/logos/color/logocei.png">
            <a:extLst>
              <a:ext uri="{FF2B5EF4-FFF2-40B4-BE49-F238E27FC236}">
                <a16:creationId xmlns:a16="http://schemas.microsoft.com/office/drawing/2014/main" id="{818A681C-FEE6-594A-B9CB-8A12DAABF5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3" y="-301957"/>
            <a:ext cx="1970099" cy="16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57F5AF86-E0E0-8741-BDF1-C243A2EE23B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07" y="224090"/>
            <a:ext cx="1400788" cy="62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4274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 (encabezado sim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1224642"/>
            <a:ext cx="1971675" cy="49523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1224643"/>
            <a:ext cx="5800725" cy="495232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0CD9-B31B-EF49-94CE-87B29006BF21}" type="datetime1">
              <a:rPr lang="es-ES" smtClean="0"/>
              <a:t>16/07/2023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FC05E6F1-A515-B746-BAFF-6B68550179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867" y="321315"/>
            <a:ext cx="1060886" cy="4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508C854-CA79-5747-80E1-0ACC5D761B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" y="176060"/>
            <a:ext cx="903514" cy="695146"/>
          </a:xfrm>
          <a:prstGeom prst="rect">
            <a:avLst/>
          </a:prstGeom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8B9A4CA6-3960-2740-91D9-2FDCE7817622}"/>
              </a:ext>
            </a:extLst>
          </p:cNvPr>
          <p:cNvSpPr txBox="1">
            <a:spLocks/>
          </p:cNvSpPr>
          <p:nvPr userDrawn="1"/>
        </p:nvSpPr>
        <p:spPr>
          <a:xfrm>
            <a:off x="1068400" y="112505"/>
            <a:ext cx="6777292" cy="917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/>
              <a:t>Título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8211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 (encabezado sim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628557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238863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5AFC6427-0976-6C4C-8DA3-E04201102228}" type="datetime1">
              <a:rPr lang="es-ES" smtClean="0"/>
              <a:pPr/>
              <a:t>16/07/2023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A59C5ADF-E1AA-1B44-878A-2B73B5F70500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7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0B19860A-C2EF-DD4C-B97F-92842E5BFD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867" y="321315"/>
            <a:ext cx="1060886" cy="4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9790CCE-A4D9-8648-86C1-5ABF4FF065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" y="176060"/>
            <a:ext cx="903514" cy="695146"/>
          </a:xfrm>
          <a:prstGeom prst="rect">
            <a:avLst/>
          </a:prstGeom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03F1C8EC-C233-4843-9F17-EF9E65C86361}"/>
              </a:ext>
            </a:extLst>
          </p:cNvPr>
          <p:cNvSpPr txBox="1">
            <a:spLocks/>
          </p:cNvSpPr>
          <p:nvPr userDrawn="1"/>
        </p:nvSpPr>
        <p:spPr>
          <a:xfrm>
            <a:off x="1068400" y="112505"/>
            <a:ext cx="6777292" cy="917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688379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64741"/>
            <a:ext cx="7886700" cy="9177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83643"/>
            <a:ext cx="7886700" cy="392324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EEB-F1F8-DD4B-AAB7-A94648247708}" type="datetime1">
              <a:rPr lang="es-ES" smtClean="0"/>
              <a:t>16/07/2023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328C223-77D7-8845-9B0E-412CAAF1F76C}"/>
              </a:ext>
            </a:extLst>
          </p:cNvPr>
          <p:cNvSpPr txBox="1">
            <a:spLocks/>
          </p:cNvSpPr>
          <p:nvPr userDrawn="1"/>
        </p:nvSpPr>
        <p:spPr>
          <a:xfrm>
            <a:off x="2582635" y="215894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tx1"/>
                </a:solidFill>
              </a:rPr>
              <a:t>Universidad Politécnica de Madrid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4FB4D72-A6BF-EA4A-BC1C-7673221BEAE2}"/>
              </a:ext>
            </a:extLst>
          </p:cNvPr>
          <p:cNvSpPr txBox="1">
            <a:spLocks/>
          </p:cNvSpPr>
          <p:nvPr userDrawn="1"/>
        </p:nvSpPr>
        <p:spPr>
          <a:xfrm>
            <a:off x="2582635" y="486379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656769"/>
                </a:solidFill>
              </a:rPr>
              <a:t>E. T. S. Ingeniería y Diseño Industrial</a:t>
            </a:r>
            <a:endParaRPr lang="en-US" sz="1800" dirty="0">
              <a:solidFill>
                <a:srgbClr val="656769"/>
              </a:solidFill>
            </a:endParaRPr>
          </a:p>
        </p:txBody>
      </p:sp>
      <p:pic>
        <p:nvPicPr>
          <p:cNvPr id="9" name="Picture 2" descr="http://www.upm.es/canalUPM/archivo/imagenes/logos/color/logocei.png">
            <a:extLst>
              <a:ext uri="{FF2B5EF4-FFF2-40B4-BE49-F238E27FC236}">
                <a16:creationId xmlns:a16="http://schemas.microsoft.com/office/drawing/2014/main" id="{ABBC93B7-4AD1-204E-8D07-D7C828A5238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3" y="-301957"/>
            <a:ext cx="1970099" cy="16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2F633D51-7F39-6141-A135-E9F4D98557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07" y="224090"/>
            <a:ext cx="1400788" cy="62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1082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(encabezado sim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164741"/>
            <a:ext cx="7886700" cy="9177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83643"/>
            <a:ext cx="7886700" cy="392324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42EEB-F1F8-DD4B-AAB7-A94648247708}" type="datetime1">
              <a:rPr lang="es-ES" smtClean="0"/>
              <a:t>16/07/2023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pic>
        <p:nvPicPr>
          <p:cNvPr id="7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810D2D89-CA15-CA46-931E-342541F7074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867" y="321315"/>
            <a:ext cx="1060886" cy="4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04E48A3-0B8A-E747-AA8B-BF760BFB6CC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" y="176060"/>
            <a:ext cx="903514" cy="695146"/>
          </a:xfrm>
          <a:prstGeom prst="rect">
            <a:avLst/>
          </a:prstGeom>
        </p:spPr>
      </p:pic>
      <p:sp>
        <p:nvSpPr>
          <p:cNvPr id="9" name="Título 8">
            <a:extLst>
              <a:ext uri="{FF2B5EF4-FFF2-40B4-BE49-F238E27FC236}">
                <a16:creationId xmlns:a16="http://schemas.microsoft.com/office/drawing/2014/main" id="{E1266CB2-99C1-3E48-B6D6-8C664A614BEF}"/>
              </a:ext>
            </a:extLst>
          </p:cNvPr>
          <p:cNvSpPr txBox="1">
            <a:spLocks/>
          </p:cNvSpPr>
          <p:nvPr userDrawn="1"/>
        </p:nvSpPr>
        <p:spPr>
          <a:xfrm>
            <a:off x="1068400" y="112505"/>
            <a:ext cx="6777292" cy="917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/>
              <a:t>Título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41990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66373"/>
            <a:ext cx="7886700" cy="774702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2111152"/>
            <a:ext cx="3886200" cy="3950957"/>
          </a:xfrm>
        </p:spPr>
        <p:txBody>
          <a:bodyPr/>
          <a:lstStyle/>
          <a:p>
            <a:pPr lvl="0"/>
            <a:r>
              <a:rPr lang="es-ES" dirty="0"/>
              <a:t>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32244"/>
            <a:ext cx="3886200" cy="395095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F0E6B-C4B5-E449-A7C0-9BFBA104E998}" type="datetime1">
              <a:rPr lang="es-ES" smtClean="0"/>
              <a:t>16/07/2023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05618A8-098C-3C44-A0E8-626F438F662C}"/>
              </a:ext>
            </a:extLst>
          </p:cNvPr>
          <p:cNvSpPr txBox="1">
            <a:spLocks/>
          </p:cNvSpPr>
          <p:nvPr userDrawn="1"/>
        </p:nvSpPr>
        <p:spPr>
          <a:xfrm>
            <a:off x="2582635" y="215894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tx1"/>
                </a:solidFill>
              </a:rPr>
              <a:t>Universidad Politécnica de Madrid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7C28D39-B061-5141-987F-6EB53A79EE70}"/>
              </a:ext>
            </a:extLst>
          </p:cNvPr>
          <p:cNvSpPr txBox="1">
            <a:spLocks/>
          </p:cNvSpPr>
          <p:nvPr userDrawn="1"/>
        </p:nvSpPr>
        <p:spPr>
          <a:xfrm>
            <a:off x="2582635" y="486379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656769"/>
                </a:solidFill>
              </a:rPr>
              <a:t>E. T. S. Ingeniería y Diseño Industrial</a:t>
            </a:r>
            <a:endParaRPr lang="en-US" sz="1800" dirty="0">
              <a:solidFill>
                <a:srgbClr val="656769"/>
              </a:solidFill>
            </a:endParaRPr>
          </a:p>
        </p:txBody>
      </p:sp>
      <p:pic>
        <p:nvPicPr>
          <p:cNvPr id="10" name="Picture 2" descr="http://www.upm.es/canalUPM/archivo/imagenes/logos/color/logocei.png">
            <a:extLst>
              <a:ext uri="{FF2B5EF4-FFF2-40B4-BE49-F238E27FC236}">
                <a16:creationId xmlns:a16="http://schemas.microsoft.com/office/drawing/2014/main" id="{96E4F5C1-7020-F24C-B714-4960C92F9FE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3" y="-301957"/>
            <a:ext cx="1970099" cy="16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E5A9748C-C864-5342-B5F0-01BEDD19C4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07" y="224090"/>
            <a:ext cx="1400788" cy="62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922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(encabezado sim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266373"/>
            <a:ext cx="7886700" cy="774702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2111152"/>
            <a:ext cx="3886200" cy="3950957"/>
          </a:xfrm>
        </p:spPr>
        <p:txBody>
          <a:bodyPr/>
          <a:lstStyle/>
          <a:p>
            <a:pPr lvl="0"/>
            <a:r>
              <a:rPr lang="es-ES" dirty="0"/>
              <a:t>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132244"/>
            <a:ext cx="3886200" cy="395095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F0E6B-C4B5-E449-A7C0-9BFBA104E998}" type="datetime1">
              <a:rPr lang="es-ES" smtClean="0"/>
              <a:t>16/07/2023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pic>
        <p:nvPicPr>
          <p:cNvPr id="8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77DA3C95-EC36-194B-8553-BA790F5C8C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867" y="321315"/>
            <a:ext cx="1060886" cy="4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098B2592-2D7F-B04C-9750-D7DD0A6922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" y="176060"/>
            <a:ext cx="903514" cy="695146"/>
          </a:xfrm>
          <a:prstGeom prst="rect">
            <a:avLst/>
          </a:prstGeom>
        </p:spPr>
      </p:pic>
      <p:sp>
        <p:nvSpPr>
          <p:cNvPr id="10" name="Título 8">
            <a:extLst>
              <a:ext uri="{FF2B5EF4-FFF2-40B4-BE49-F238E27FC236}">
                <a16:creationId xmlns:a16="http://schemas.microsoft.com/office/drawing/2014/main" id="{FBD6ED47-2B2A-0449-B27E-1F64B8C0080F}"/>
              </a:ext>
            </a:extLst>
          </p:cNvPr>
          <p:cNvSpPr txBox="1">
            <a:spLocks/>
          </p:cNvSpPr>
          <p:nvPr userDrawn="1"/>
        </p:nvSpPr>
        <p:spPr>
          <a:xfrm>
            <a:off x="1068400" y="112505"/>
            <a:ext cx="6777292" cy="917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/>
              <a:t>Título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77918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878296"/>
            <a:ext cx="7886700" cy="1101409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EBB0-4EB7-7947-B477-4C0CFA8DEDBF}" type="datetime1">
              <a:rPr lang="es-ES" smtClean="0"/>
              <a:t>16/07/2023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6F45A5F-9072-494F-BB47-0A6F1AC64AF9}"/>
              </a:ext>
            </a:extLst>
          </p:cNvPr>
          <p:cNvSpPr txBox="1">
            <a:spLocks/>
          </p:cNvSpPr>
          <p:nvPr userDrawn="1"/>
        </p:nvSpPr>
        <p:spPr>
          <a:xfrm>
            <a:off x="2582635" y="215894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tx1"/>
                </a:solidFill>
              </a:rPr>
              <a:t>Universidad Politécnica de Madrid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60B5BB5-B97C-5C47-9339-ACA05DCE58E3}"/>
              </a:ext>
            </a:extLst>
          </p:cNvPr>
          <p:cNvSpPr txBox="1">
            <a:spLocks/>
          </p:cNvSpPr>
          <p:nvPr userDrawn="1"/>
        </p:nvSpPr>
        <p:spPr>
          <a:xfrm>
            <a:off x="2582635" y="486379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656769"/>
                </a:solidFill>
              </a:rPr>
              <a:t>E. T. S. Ingeniería y Diseño Industrial</a:t>
            </a:r>
            <a:endParaRPr lang="en-US" sz="1800" dirty="0">
              <a:solidFill>
                <a:srgbClr val="656769"/>
              </a:solidFill>
            </a:endParaRPr>
          </a:p>
        </p:txBody>
      </p:sp>
      <p:pic>
        <p:nvPicPr>
          <p:cNvPr id="8" name="Picture 2" descr="http://www.upm.es/canalUPM/archivo/imagenes/logos/color/logocei.png">
            <a:extLst>
              <a:ext uri="{FF2B5EF4-FFF2-40B4-BE49-F238E27FC236}">
                <a16:creationId xmlns:a16="http://schemas.microsoft.com/office/drawing/2014/main" id="{E44A236F-3F71-7F46-B966-079F252B16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3" y="-301957"/>
            <a:ext cx="1970099" cy="16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A9EE683E-C60A-3947-8802-72861BA975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07" y="224090"/>
            <a:ext cx="1400788" cy="62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978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(encabezado sim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878296"/>
            <a:ext cx="7886700" cy="1101409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BEBB0-4EB7-7947-B477-4C0CFA8DEDBF}" type="datetime1">
              <a:rPr lang="es-ES" smtClean="0"/>
              <a:t>16/07/2023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pic>
        <p:nvPicPr>
          <p:cNvPr id="6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3B420DFF-FDD8-204B-B5BA-F1E5598ED6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867" y="321315"/>
            <a:ext cx="1060886" cy="473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CE3386A-BB4E-4E49-A5CB-D8147C1622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" y="176060"/>
            <a:ext cx="903514" cy="695146"/>
          </a:xfrm>
          <a:prstGeom prst="rect">
            <a:avLst/>
          </a:prstGeom>
        </p:spPr>
      </p:pic>
      <p:sp>
        <p:nvSpPr>
          <p:cNvPr id="8" name="Título 8">
            <a:extLst>
              <a:ext uri="{FF2B5EF4-FFF2-40B4-BE49-F238E27FC236}">
                <a16:creationId xmlns:a16="http://schemas.microsoft.com/office/drawing/2014/main" id="{FE861DC3-A6F6-8C48-9D71-162767287C4D}"/>
              </a:ext>
            </a:extLst>
          </p:cNvPr>
          <p:cNvSpPr txBox="1">
            <a:spLocks/>
          </p:cNvSpPr>
          <p:nvPr userDrawn="1"/>
        </p:nvSpPr>
        <p:spPr>
          <a:xfrm>
            <a:off x="1068400" y="112505"/>
            <a:ext cx="6777292" cy="917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/>
              <a:t>Título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27786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06003-F7CF-CE42-928D-B7B4488E646D}" type="datetime1">
              <a:rPr lang="es-ES" smtClean="0"/>
              <a:t>16/07/2023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‹Nº›</a:t>
            </a:fld>
            <a:endParaRPr lang="es-E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4362964-1CAD-D44C-91D6-62DFAC081FF2}"/>
              </a:ext>
            </a:extLst>
          </p:cNvPr>
          <p:cNvSpPr txBox="1">
            <a:spLocks/>
          </p:cNvSpPr>
          <p:nvPr userDrawn="1"/>
        </p:nvSpPr>
        <p:spPr>
          <a:xfrm>
            <a:off x="2582635" y="215894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>
                <a:solidFill>
                  <a:schemeClr val="tx1"/>
                </a:solidFill>
              </a:rPr>
              <a:t>Universidad Politécnica de Madrid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ACAF3E9-0177-1841-A9CE-E8D3C78DFEF6}"/>
              </a:ext>
            </a:extLst>
          </p:cNvPr>
          <p:cNvSpPr txBox="1">
            <a:spLocks/>
          </p:cNvSpPr>
          <p:nvPr userDrawn="1"/>
        </p:nvSpPr>
        <p:spPr>
          <a:xfrm>
            <a:off x="2582635" y="486379"/>
            <a:ext cx="3905250" cy="4027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656769"/>
                </a:solidFill>
              </a:rPr>
              <a:t>E. T. S. Ingeniería y Diseño Industrial</a:t>
            </a:r>
            <a:endParaRPr lang="en-US" sz="1800" dirty="0">
              <a:solidFill>
                <a:srgbClr val="656769"/>
              </a:solidFill>
            </a:endParaRPr>
          </a:p>
        </p:txBody>
      </p:sp>
      <p:pic>
        <p:nvPicPr>
          <p:cNvPr id="7" name="Picture 2" descr="http://www.upm.es/canalUPM/archivo/imagenes/logos/color/logocei.png">
            <a:extLst>
              <a:ext uri="{FF2B5EF4-FFF2-40B4-BE49-F238E27FC236}">
                <a16:creationId xmlns:a16="http://schemas.microsoft.com/office/drawing/2014/main" id="{097CD0E9-A849-7F47-9876-74937219294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3" y="-301957"/>
            <a:ext cx="1970099" cy="1608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www.etsidi.upm.es/sfs/E.U.I.T.%20Industrial/ADMIN/IMAGENES/LOGOS%20act.NOV2014/LogoETSIDI-mediano.png">
            <a:extLst>
              <a:ext uri="{FF2B5EF4-FFF2-40B4-BE49-F238E27FC236}">
                <a16:creationId xmlns:a16="http://schemas.microsoft.com/office/drawing/2014/main" id="{A55CAB88-08E8-F145-934B-C860AEA1EC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5807" y="224090"/>
            <a:ext cx="1400788" cy="624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7990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">
            <a:extLst>
              <a:ext uri="{FF2B5EF4-FFF2-40B4-BE49-F238E27FC236}">
                <a16:creationId xmlns:a16="http://schemas.microsoft.com/office/drawing/2014/main" id="{26B34E73-7A3A-9F4C-92C5-25A23E85D506}"/>
              </a:ext>
            </a:extLst>
          </p:cNvPr>
          <p:cNvPicPr/>
          <p:nvPr userDrawn="1"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246" y="6225950"/>
            <a:ext cx="9156246" cy="71088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168399"/>
            <a:ext cx="7886700" cy="11014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2417776"/>
            <a:ext cx="7886700" cy="3759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1643" y="650885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bg1"/>
                </a:solidFill>
              </a:defRPr>
            </a:lvl1pPr>
          </a:lstStyle>
          <a:p>
            <a:fld id="{1FA92369-F93C-2445-AC2C-7FF5640B8551}" type="datetime1">
              <a:rPr lang="es-ES" smtClean="0"/>
              <a:pPr/>
              <a:t>16/07/2023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508856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46143" y="650885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A59C5ADF-E1AA-1B44-878A-2B73B5F70500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6E706FC-6E4B-A046-8751-90A1B3B86795}"/>
              </a:ext>
            </a:extLst>
          </p:cNvPr>
          <p:cNvSpPr/>
          <p:nvPr userDrawn="1"/>
        </p:nvSpPr>
        <p:spPr>
          <a:xfrm>
            <a:off x="1" y="0"/>
            <a:ext cx="9144000" cy="10922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53000">
                <a:schemeClr val="bg1">
                  <a:lumMod val="7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41084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698" r:id="rId3"/>
    <p:sldLayoutId id="2147483709" r:id="rId4"/>
    <p:sldLayoutId id="2147483700" r:id="rId5"/>
    <p:sldLayoutId id="2147483710" r:id="rId6"/>
    <p:sldLayoutId id="2147483702" r:id="rId7"/>
    <p:sldLayoutId id="2147483711" r:id="rId8"/>
    <p:sldLayoutId id="2147483703" r:id="rId9"/>
    <p:sldLayoutId id="2147483712" r:id="rId10"/>
    <p:sldLayoutId id="2147483704" r:id="rId11"/>
    <p:sldLayoutId id="2147483713" r:id="rId12"/>
    <p:sldLayoutId id="2147483705" r:id="rId13"/>
    <p:sldLayoutId id="2147483714" r:id="rId14"/>
    <p:sldLayoutId id="2147483706" r:id="rId15"/>
    <p:sldLayoutId id="2147483715" r:id="rId16"/>
    <p:sldLayoutId id="2147483707" r:id="rId17"/>
    <p:sldLayoutId id="2147483716" r:id="rId1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 bwMode="auto">
          <a:xfrm>
            <a:off x="685800" y="2130425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s-ES" altLang="en-US" sz="1800" dirty="0" smtClean="0"/>
              <a:t>Grado en Ingeniería Electrónica Industrial y Automática</a:t>
            </a:r>
            <a:br>
              <a:rPr lang="es-ES" altLang="en-US" sz="1800" dirty="0" smtClean="0"/>
            </a:br>
            <a:r>
              <a:rPr lang="es-ES" altLang="en-US" sz="1800" dirty="0" smtClean="0"/>
              <a:t/>
            </a:r>
            <a:br>
              <a:rPr lang="es-ES" altLang="en-US" sz="1800" dirty="0" smtClean="0"/>
            </a:br>
            <a:r>
              <a:rPr lang="es-ES" altLang="en-US" sz="3200" dirty="0" smtClean="0"/>
              <a:t>&lt;Título TFG&gt;</a:t>
            </a:r>
          </a:p>
        </p:txBody>
      </p:sp>
      <p:sp>
        <p:nvSpPr>
          <p:cNvPr id="5" name="Subtítulo 2"/>
          <p:cNvSpPr>
            <a:spLocks noGrp="1"/>
          </p:cNvSpPr>
          <p:nvPr>
            <p:ph type="subTitle" idx="1"/>
          </p:nvPr>
        </p:nvSpPr>
        <p:spPr bwMode="auto">
          <a:xfrm>
            <a:off x="1371600" y="4292600"/>
            <a:ext cx="6400800" cy="13462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algn="l"/>
            <a:r>
              <a:rPr lang="es-ES" altLang="en-US" sz="2000" dirty="0" smtClean="0"/>
              <a:t>Autor: &lt;Nombre y Apellidos&gt;</a:t>
            </a:r>
          </a:p>
          <a:p>
            <a:pPr algn="l"/>
            <a:r>
              <a:rPr lang="es-ES" altLang="en-US" sz="2000" dirty="0" smtClean="0"/>
              <a:t>Tutor: &lt;Nombre y Apellidos&gt;</a:t>
            </a:r>
          </a:p>
          <a:p>
            <a:pPr algn="l"/>
            <a:endParaRPr lang="es-ES" altLang="en-US" sz="2000" dirty="0" smtClean="0"/>
          </a:p>
          <a:p>
            <a:pPr algn="r"/>
            <a:r>
              <a:rPr lang="es-ES" altLang="en-US" sz="1600" dirty="0" smtClean="0"/>
              <a:t>Madrid, &lt;Fecha&gt;</a:t>
            </a:r>
          </a:p>
        </p:txBody>
      </p:sp>
    </p:spTree>
    <p:extLst>
      <p:ext uri="{BB962C8B-B14F-4D97-AF65-F5344CB8AC3E}">
        <p14:creationId xmlns:p14="http://schemas.microsoft.com/office/powerpoint/2010/main" val="2990257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46C7581-383D-C642-BD1E-EB40099DC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1</a:t>
            </a:fld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6B86F5-344B-3644-B7A4-61098FCA4A8A}"/>
              </a:ext>
            </a:extLst>
          </p:cNvPr>
          <p:cNvSpPr txBox="1"/>
          <p:nvPr/>
        </p:nvSpPr>
        <p:spPr>
          <a:xfrm>
            <a:off x="263236" y="678872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457200" y="1307783"/>
            <a:ext cx="8229600" cy="60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Lato" panose="020F0502020204030203" pitchFamily="34" charset="0"/>
                <a:ea typeface="MS PGothic" panose="020B0600070205080204" pitchFamily="34" charset="-128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Índice</a:t>
            </a:r>
          </a:p>
        </p:txBody>
      </p:sp>
      <p:sp>
        <p:nvSpPr>
          <p:cNvPr id="8" name="Marcador de contenido 2"/>
          <p:cNvSpPr txBox="1">
            <a:spLocks/>
          </p:cNvSpPr>
          <p:nvPr/>
        </p:nvSpPr>
        <p:spPr bwMode="auto">
          <a:xfrm>
            <a:off x="457200" y="2249905"/>
            <a:ext cx="8229600" cy="409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Introducción (y motivación)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Objetivos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Desarrollo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Resultados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Conclusiones y trabajos futuros</a:t>
            </a:r>
          </a:p>
        </p:txBody>
      </p:sp>
    </p:spTree>
    <p:extLst>
      <p:ext uri="{BB962C8B-B14F-4D97-AF65-F5344CB8AC3E}">
        <p14:creationId xmlns:p14="http://schemas.microsoft.com/office/powerpoint/2010/main" val="1787942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46C7581-383D-C642-BD1E-EB40099DC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2</a:t>
            </a:fld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6B86F5-344B-3644-B7A4-61098FCA4A8A}"/>
              </a:ext>
            </a:extLst>
          </p:cNvPr>
          <p:cNvSpPr txBox="1"/>
          <p:nvPr/>
        </p:nvSpPr>
        <p:spPr>
          <a:xfrm>
            <a:off x="263236" y="678872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457200" y="1052513"/>
            <a:ext cx="8229600" cy="64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Lato" panose="020F0502020204030203" pitchFamily="34" charset="0"/>
                <a:ea typeface="MS PGothic" panose="020B0600070205080204" pitchFamily="34" charset="-128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n-US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Rúbrica orientativa para la presentación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CD12A589-ED9C-49AD-BBE4-B3E56BDF4C52}"/>
              </a:ext>
            </a:extLst>
          </p:cNvPr>
          <p:cNvSpPr txBox="1">
            <a:spLocks/>
          </p:cNvSpPr>
          <p:nvPr/>
        </p:nvSpPr>
        <p:spPr>
          <a:xfrm>
            <a:off x="457200" y="1773238"/>
            <a:ext cx="8229600" cy="435292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s-ES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Estructura y planificación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" panose="020F0502020204030203" pitchFamily="34" charset="0"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En torno a 15 minutos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Presenta el esquema de la presentación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Sitúa el tema en el contexto y lo motiva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Expone los objetivos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Los temas se suceden de forma lógica y ordenada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Expone las conclusiones</a:t>
            </a:r>
            <a:endParaRPr kumimoji="0" lang="es-ES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" panose="020F0502020204030203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06637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46C7581-383D-C642-BD1E-EB40099DC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3</a:t>
            </a:fld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6B86F5-344B-3644-B7A4-61098FCA4A8A}"/>
              </a:ext>
            </a:extLst>
          </p:cNvPr>
          <p:cNvSpPr txBox="1"/>
          <p:nvPr/>
        </p:nvSpPr>
        <p:spPr>
          <a:xfrm>
            <a:off x="263236" y="678872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457200" y="1052513"/>
            <a:ext cx="8229600" cy="64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Lato" panose="020F0502020204030203" pitchFamily="34" charset="0"/>
                <a:ea typeface="MS PGothic" panose="020B0600070205080204" pitchFamily="34" charset="-128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n-US" sz="2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Rúbrica orientativa para la presentación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0B290897-FEE6-4D0F-8BE2-42A881B29EA6}"/>
              </a:ext>
            </a:extLst>
          </p:cNvPr>
          <p:cNvSpPr txBox="1">
            <a:spLocks/>
          </p:cNvSpPr>
          <p:nvPr/>
        </p:nvSpPr>
        <p:spPr>
          <a:xfrm>
            <a:off x="457200" y="1773238"/>
            <a:ext cx="8229600" cy="4352925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2. Presentación (orador)</a:t>
            </a: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/>
            </a:r>
            <a:b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</a:br>
            <a:endParaRPr kumimoji="0" lang="es-ES" sz="20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" panose="020F0502020204030203" pitchFamily="34" charset="0"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Destaca los conceptos principales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Establece relaciones entre las distintas partes del tema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Muestra convicción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Mantiene un clima relajado y agradable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Utiliza un lenguaje comprensible y adecuado a la materia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Tiene buena voz, vocaliza y entona bien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Discurso fluido, con buen ritmo y pausas expresivas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Se mueve y actúa con naturalidad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Utiliza bien la comunicación gestual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Mira a la audiencia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Controla el tiempo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Demuestra seguridad en el tema</a:t>
            </a:r>
            <a:endParaRPr kumimoji="0" lang="es-E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" panose="020F0502020204030203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32012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46C7581-383D-C642-BD1E-EB40099DC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4</a:t>
            </a:fld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6B86F5-344B-3644-B7A4-61098FCA4A8A}"/>
              </a:ext>
            </a:extLst>
          </p:cNvPr>
          <p:cNvSpPr txBox="1"/>
          <p:nvPr/>
        </p:nvSpPr>
        <p:spPr>
          <a:xfrm>
            <a:off x="263236" y="678872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457200" y="1052513"/>
            <a:ext cx="8229600" cy="64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Lato" panose="020F0502020204030203" pitchFamily="34" charset="0"/>
                <a:ea typeface="MS PGothic" panose="020B0600070205080204" pitchFamily="34" charset="-128"/>
                <a:cs typeface="ＭＳ Ｐゴシック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ＭＳ Ｐゴシック" charset="0"/>
                <a:cs typeface="Geneva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n-US" sz="28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Rúbrica orientativa para la presentación</a:t>
            </a:r>
            <a:endParaRPr kumimoji="0" lang="es-ES" altLang="en-US" sz="28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" panose="020F0502020204030203" pitchFamily="34" charset="0"/>
              <a:ea typeface="MS PGothic" panose="020B0600070205080204" pitchFamily="34" charset="-128"/>
            </a:endParaRPr>
          </a:p>
        </p:txBody>
      </p:sp>
      <p:sp>
        <p:nvSpPr>
          <p:cNvPr id="8" name="Marcador de contenido 2">
            <a:extLst>
              <a:ext uri="{FF2B5EF4-FFF2-40B4-BE49-F238E27FC236}">
                <a16:creationId xmlns:a16="http://schemas.microsoft.com/office/drawing/2014/main" id="{3CF5A089-1BE9-4902-8E48-A26FD828B6FA}"/>
              </a:ext>
            </a:extLst>
          </p:cNvPr>
          <p:cNvSpPr txBox="1">
            <a:spLocks/>
          </p:cNvSpPr>
          <p:nvPr/>
        </p:nvSpPr>
        <p:spPr>
          <a:xfrm>
            <a:off x="457200" y="1773238"/>
            <a:ext cx="8229600" cy="4352925"/>
          </a:xfrm>
          <a:prstGeom prst="rect">
            <a:avLst/>
          </a:prstGeom>
        </p:spPr>
        <p:txBody>
          <a:bodyPr vert="horz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4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Lato" panose="020F0502020204030203" pitchFamily="34" charset="0"/>
                <a:ea typeface="MS PGothic" panose="020B0600070205080204" pitchFamily="34" charset="-128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Geneva" charset="0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3. Medios de apoyo ("power point", "prezi" u otros)</a:t>
            </a: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/>
            </a:r>
            <a:b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</a:br>
            <a:endParaRPr kumimoji="0" lang="es-ES" sz="20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" panose="020F0502020204030203" pitchFamily="34" charset="0"/>
              <a:ea typeface="MS PGothic" panose="020B0600070205080204" pitchFamily="34" charset="-128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Texto legible y breve: tiende hacia la regla de "no más de 6 líneas de no más de 6 palabras“ [¡esta rúbrica la incumple porque no es una presentación!]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Figuras con leyendas y marcas legibles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Contraste adecuado entre figuras/texto y fondo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No se incluye información a la que no se haga referencia de palabra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Número de pantallas adecuado a la duración del discurso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Patrón/estilo tan sencillo como sea posible y siempre adecuado al tema que se presenta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E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0"/>
                <a:ea typeface="MS PGothic" panose="020B0600070205080204" pitchFamily="34" charset="-128"/>
              </a:rPr>
              <a:t>No se recarga con transiciones, animaciones o vuelos "prezi" que no aporten o signifiquen algo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s-E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" panose="020F0502020204030203" pitchFamily="34" charset="0"/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06106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46C7581-383D-C642-BD1E-EB40099DC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5ADF-E1AA-1B44-878A-2B73B5F70500}" type="slidenum">
              <a:rPr lang="es-ES" smtClean="0"/>
              <a:t>5</a:t>
            </a:fld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D6B86F5-344B-3644-B7A4-61098FCA4A8A}"/>
              </a:ext>
            </a:extLst>
          </p:cNvPr>
          <p:cNvSpPr txBox="1"/>
          <p:nvPr/>
        </p:nvSpPr>
        <p:spPr>
          <a:xfrm>
            <a:off x="263236" y="678872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473377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" id="{876943AD-736C-7840-A273-7F5BEE2675B9}" vid="{096D0BD2-9767-BE42-9518-599506B5AB3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Plantilla_PowerPoint_ETSIDI</Template>
  <TotalTime>8</TotalTime>
  <Words>118</Words>
  <Application>Microsoft Office PowerPoint</Application>
  <PresentationFormat>Presentación en pantalla (4:3)</PresentationFormat>
  <Paragraphs>48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3" baseType="lpstr">
      <vt:lpstr>MS PGothic</vt:lpstr>
      <vt:lpstr>MS PGothic</vt:lpstr>
      <vt:lpstr>Arial</vt:lpstr>
      <vt:lpstr>Calibri</vt:lpstr>
      <vt:lpstr>Cambria</vt:lpstr>
      <vt:lpstr>Lato</vt:lpstr>
      <vt:lpstr>Tema de Office</vt:lpstr>
      <vt:lpstr>Grado en Ingeniería Electrónica Industrial y Automática  &lt;Título TFG&gt;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Grado en Ingeniería Electrónica Industrial y Automática  &lt;Título TFG&gt;</dc:title>
  <dc:creator>DAVID ALVAREZ SANCHEZ</dc:creator>
  <cp:lastModifiedBy>DAVID ALVAREZ SANCHEZ</cp:lastModifiedBy>
  <cp:revision>1</cp:revision>
  <dcterms:created xsi:type="dcterms:W3CDTF">2023-07-15T22:54:39Z</dcterms:created>
  <dcterms:modified xsi:type="dcterms:W3CDTF">2023-07-15T23:02:49Z</dcterms:modified>
</cp:coreProperties>
</file>

<file path=docProps/thumbnail.jpeg>
</file>